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sap"/>
      <p:regular r:id="rId20"/>
      <p:bold r:id="rId21"/>
      <p:italic r:id="rId22"/>
      <p:boldItalic r:id="rId23"/>
    </p:embeddedFont>
    <p:embeddedFont>
      <p:font typeface="Noto Sans JP"/>
      <p:regular r:id="rId24"/>
      <p:bold r:id="rId25"/>
    </p:embeddedFont>
    <p:embeddedFont>
      <p:font typeface="M PLUS 1 Medium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sap-regular.fntdata"/><Relationship Id="rId22" Type="http://schemas.openxmlformats.org/officeDocument/2006/relationships/font" Target="fonts/Asap-italic.fntdata"/><Relationship Id="rId21" Type="http://schemas.openxmlformats.org/officeDocument/2006/relationships/font" Target="fonts/Asap-bold.fntdata"/><Relationship Id="rId24" Type="http://schemas.openxmlformats.org/officeDocument/2006/relationships/font" Target="fonts/NotoSansJP-regular.fntdata"/><Relationship Id="rId23" Type="http://schemas.openxmlformats.org/officeDocument/2006/relationships/font" Target="fonts/Asap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PLUS1Medium-regular.fntdata"/><Relationship Id="rId25" Type="http://schemas.openxmlformats.org/officeDocument/2006/relationships/font" Target="fonts/NotoSansJP-bold.fntdata"/><Relationship Id="rId27" Type="http://schemas.openxmlformats.org/officeDocument/2006/relationships/font" Target="fonts/MPLUS1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7467aaf8f_0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c7467aaf8f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c7698cd55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c7698cd55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7467aaf8f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7467aaf8f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c7467aaf8f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c7467aaf8f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7698cd55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7698cd55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c7467aaf8f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c7467aaf8f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c7467aaf8f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c7467aaf8f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c7698cd5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c7698cd5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7698cd55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c7698cd55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c7467aaf8f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c7467aaf8f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c7467aaf8f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c7467aaf8f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7698cd55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7698cd55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c7467aaf8f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c7467aaf8f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jp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369225" y="392074"/>
            <a:ext cx="8442600" cy="4372800"/>
            <a:chOff x="369225" y="392074"/>
            <a:chExt cx="8442600" cy="4372800"/>
          </a:xfrm>
        </p:grpSpPr>
        <p:pic>
          <p:nvPicPr>
            <p:cNvPr id="55" name="Google Shape;55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1672" y="392075"/>
              <a:ext cx="3500152" cy="43727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" name="Google Shape;56;p13"/>
            <p:cNvSpPr/>
            <p:nvPr/>
          </p:nvSpPr>
          <p:spPr>
            <a:xfrm>
              <a:off x="369225" y="2127525"/>
              <a:ext cx="3173100" cy="8358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369225" y="392074"/>
              <a:ext cx="8442600" cy="4372800"/>
            </a:xfrm>
            <a:prstGeom prst="rect">
              <a:avLst/>
            </a:prstGeom>
            <a:noFill/>
            <a:ln cap="flat" cmpd="sng" w="2857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8" name="Google Shape;58;p13"/>
            <p:cNvSpPr txBox="1"/>
            <p:nvPr/>
          </p:nvSpPr>
          <p:spPr>
            <a:xfrm>
              <a:off x="620017" y="1651350"/>
              <a:ext cx="4270500" cy="184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3000">
                  <a:latin typeface="Noto Sans JP"/>
                  <a:ea typeface="Noto Sans JP"/>
                  <a:cs typeface="Noto Sans JP"/>
                  <a:sym typeface="Noto Sans JP"/>
                </a:rPr>
                <a:t>基本</a:t>
              </a:r>
              <a:r>
                <a:rPr b="1" lang="zh-TW" sz="3000">
                  <a:latin typeface="Noto Sans JP"/>
                  <a:ea typeface="Noto Sans JP"/>
                  <a:cs typeface="Noto Sans JP"/>
                  <a:sym typeface="Noto Sans JP"/>
                </a:rPr>
                <a:t>電路實驗</a:t>
              </a:r>
              <a:endParaRPr sz="3000">
                <a:solidFill>
                  <a:srgbClr val="000000"/>
                </a:solidFill>
                <a:latin typeface="M PLUS 1 Medium"/>
                <a:ea typeface="M PLUS 1 Medium"/>
                <a:cs typeface="M PLUS 1 Medium"/>
                <a:sym typeface="M PLUS 1 Medium"/>
              </a:endParaRPr>
            </a:p>
          </p:txBody>
        </p:sp>
        <p:sp>
          <p:nvSpPr>
            <p:cNvPr id="59" name="Google Shape;59;p13"/>
            <p:cNvSpPr txBox="1"/>
            <p:nvPr/>
          </p:nvSpPr>
          <p:spPr>
            <a:xfrm>
              <a:off x="620025" y="3193750"/>
              <a:ext cx="1738200" cy="37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8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講師：燒臘</a:t>
              </a:r>
              <a:endParaRPr b="1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0" name="Google Shape;60;p13"/>
            <p:cNvSpPr txBox="1"/>
            <p:nvPr/>
          </p:nvSpPr>
          <p:spPr>
            <a:xfrm>
              <a:off x="620025" y="1352100"/>
              <a:ext cx="4570800" cy="68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8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新知所網 NKFW 第三週</a:t>
              </a:r>
              <a:endParaRPr b="1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448777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/>
        </p:nvSpPr>
        <p:spPr>
          <a:xfrm>
            <a:off x="4819550" y="1295100"/>
            <a:ext cx="4347900" cy="30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注意事項：</a:t>
            </a:r>
            <a:endParaRPr b="1"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icrosoft JhengHei"/>
              <a:buChar char="●"/>
            </a:pPr>
            <a:r>
              <a:rPr i="0" lang="zh-TW" sz="18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電容上灰色箭頭指向的</a:t>
            </a: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腳</a:t>
            </a:r>
            <a:r>
              <a:rPr i="0" lang="zh-TW" sz="18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是負極</a:t>
            </a:r>
            <a:endParaRPr i="0" sz="18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icrosoft JhengHei"/>
              <a:buChar char="●"/>
            </a:pPr>
            <a:r>
              <a:rPr i="0" lang="zh-TW" sz="18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這個電路比前面的稍微複雜，</a:t>
            </a: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請注意</a:t>
            </a:r>
            <a:r>
              <a:rPr i="0" lang="zh-TW" sz="1800" u="none" cap="none" strike="noStrike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不要接錯</a:t>
            </a:r>
            <a:endParaRPr i="0" sz="1800" u="none" cap="none" strike="noStrike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Slide Switch 會比較難裝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可以參考圖中的導線顔色，黑色為負極，紅色為正極。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3471050" y="896050"/>
            <a:ext cx="1348500" cy="3372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/>
        </p:nvSpPr>
        <p:spPr>
          <a:xfrm>
            <a:off x="357925" y="348675"/>
            <a:ext cx="4570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實驗三  正確結果</a:t>
            </a:r>
            <a:endParaRPr b="1" sz="3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6" name="Google Shape;14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7929" y="1029975"/>
            <a:ext cx="3673846" cy="3961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/>
        </p:nvSpPr>
        <p:spPr>
          <a:xfrm>
            <a:off x="4375175" y="1029975"/>
            <a:ext cx="3673800" cy="3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Slide Switch 充電時，LED 不會亮起。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切換為放電電路時，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LED 只會亮一瞬間，然後亮度驟減，維持低亮度發光。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/>
        </p:nvSpPr>
        <p:spPr>
          <a:xfrm>
            <a:off x="357925" y="348675"/>
            <a:ext cx="4570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實驗四（</a:t>
            </a: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電晶體</a:t>
            </a: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）</a:t>
            </a:r>
            <a:endParaRPr b="1" sz="3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53" name="Google Shape;153;p24"/>
          <p:cNvPicPr preferRelativeResize="0"/>
          <p:nvPr/>
        </p:nvPicPr>
        <p:blipFill rotWithShape="1">
          <a:blip r:embed="rId3">
            <a:alphaModFix/>
          </a:blip>
          <a:srcRect b="0" l="6818" r="4284" t="0"/>
          <a:stretch/>
        </p:blipFill>
        <p:spPr>
          <a:xfrm>
            <a:off x="537563" y="1491850"/>
            <a:ext cx="4367750" cy="262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/>
        </p:nvSpPr>
        <p:spPr>
          <a:xfrm>
            <a:off x="5149238" y="2155563"/>
            <a:ext cx="3457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電晶體用途非常多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本次實驗要學把 NPN 型的 BJT 當作開關使用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5"/>
          <p:cNvPicPr preferRelativeResize="0"/>
          <p:nvPr/>
        </p:nvPicPr>
        <p:blipFill rotWithShape="1">
          <a:blip r:embed="rId3">
            <a:alphaModFix/>
          </a:blip>
          <a:srcRect b="6699" l="7711" r="9637" t="14386"/>
          <a:stretch/>
        </p:blipFill>
        <p:spPr>
          <a:xfrm>
            <a:off x="4300225" y="1006750"/>
            <a:ext cx="3194275" cy="26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52400"/>
            <a:ext cx="4028875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/>
          <p:nvPr/>
        </p:nvSpPr>
        <p:spPr>
          <a:xfrm>
            <a:off x="4263275" y="243925"/>
            <a:ext cx="4795500" cy="46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要分清楚電晶體三個腳的方向，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以及要連接到什麽地方。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C 和 E 不能放反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LED 和電阻器必須</a:t>
            </a:r>
            <a:r>
              <a:rPr lang="zh-TW" sz="1800">
                <a:solidFill>
                  <a:schemeClr val="dk2"/>
                </a:solidFill>
              </a:rPr>
              <a:t>在 </a:t>
            </a:r>
            <a:r>
              <a:rPr lang="zh-TW" sz="1800">
                <a:solidFill>
                  <a:schemeClr val="dk2"/>
                </a:solidFill>
              </a:rPr>
              <a:t>E 腳後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/>
        </p:nvSpPr>
        <p:spPr>
          <a:xfrm>
            <a:off x="357925" y="348675"/>
            <a:ext cx="4570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實驗四  正確結果</a:t>
            </a:r>
            <a:endParaRPr b="1" sz="3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3">
            <a:alphaModFix/>
          </a:blip>
          <a:srcRect b="9591" l="27331" r="45687" t="28451"/>
          <a:stretch/>
        </p:blipFill>
        <p:spPr>
          <a:xfrm>
            <a:off x="357925" y="1029975"/>
            <a:ext cx="3091373" cy="399304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6"/>
          <p:cNvSpPr txBox="1"/>
          <p:nvPr/>
        </p:nvSpPr>
        <p:spPr>
          <a:xfrm>
            <a:off x="3753775" y="1211375"/>
            <a:ext cx="4143000" cy="10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按下 Push Button 後：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LED 會亮起。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9" name="Google Shape;169;p26"/>
          <p:cNvSpPr txBox="1"/>
          <p:nvPr/>
        </p:nvSpPr>
        <p:spPr>
          <a:xfrm>
            <a:off x="3753775" y="2458375"/>
            <a:ext cx="3958200" cy="22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</a:rPr>
              <a:t>原因：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</a:rPr>
              <a:t>按下 Push Button 後，會使 B 腳接入電源正極，將 BJT 内的空乏層打破，讓來自 C 腳的電流可以經過 BJT 從 E 腳流出。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0" l="6267" r="4190" t="0"/>
          <a:stretch/>
        </p:blipFill>
        <p:spPr>
          <a:xfrm>
            <a:off x="433400" y="1704575"/>
            <a:ext cx="3971525" cy="2464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357925" y="348675"/>
            <a:ext cx="4570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實驗一（開關）</a:t>
            </a:r>
            <a:endParaRPr b="1" sz="3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594550" y="4115675"/>
            <a:ext cx="2076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Push Button 電路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6075" y="1774075"/>
            <a:ext cx="4414523" cy="23371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644400" y="1251875"/>
            <a:ext cx="58380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實驗一主要分成兩個電路：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5051313" y="41111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Slide Switch</a:t>
            </a:r>
            <a:r>
              <a:rPr lang="zh-TW" sz="1800">
                <a:solidFill>
                  <a:schemeClr val="dk2"/>
                </a:solidFill>
              </a:rPr>
              <a:t> 電路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0" l="0" r="60954" t="5347"/>
          <a:stretch/>
        </p:blipFill>
        <p:spPr>
          <a:xfrm>
            <a:off x="319987" y="470628"/>
            <a:ext cx="2275725" cy="37450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/>
          </a:blip>
          <a:srcRect b="0" l="50501" r="10752" t="6463"/>
          <a:stretch/>
        </p:blipFill>
        <p:spPr>
          <a:xfrm>
            <a:off x="2975100" y="478225"/>
            <a:ext cx="2275725" cy="37298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5332975" y="408275"/>
            <a:ext cx="3479700" cy="41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注意事項：</a:t>
            </a:r>
            <a:endParaRPr b="1"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/>
              <a:buChar char="●"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可以參考這兩張圖來接線路</a:t>
            </a:r>
            <a:endParaRPr sz="1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元件放置的位置</a:t>
            </a:r>
            <a:r>
              <a:rPr b="1"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不需要</a:t>
            </a: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和圖中一模一樣</a:t>
            </a:r>
            <a:endParaRPr sz="1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/>
              <a:buChar char="●"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注意 LED 的正負極、變壓模塊和麵包板的正負極是否相同。</a:t>
            </a:r>
            <a:endParaRPr sz="1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/>
              <a:buChar char="●"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滑動開關 </a:t>
            </a: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Slide Switch 需要一些力氣才可以裝上去麵包板</a:t>
            </a:r>
            <a:endParaRPr sz="1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crosoft JhengHei"/>
              <a:buChar char="●"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可以參考圖中的導線顔色，黑色為負極，紅色為正極</a:t>
            </a:r>
            <a:endParaRPr sz="16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419688" y="4215675"/>
            <a:ext cx="2076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Push Button 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3074809" y="4211175"/>
            <a:ext cx="207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Slide Switch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ctrTitle"/>
          </p:nvPr>
        </p:nvSpPr>
        <p:spPr>
          <a:xfrm>
            <a:off x="333450" y="341450"/>
            <a:ext cx="3105000" cy="6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實驗一正確結果</a:t>
            </a:r>
            <a:endParaRPr b="1" sz="30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545900" y="992150"/>
            <a:ext cx="4132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Push Button :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7855" l="6689" r="70572" t="23292"/>
          <a:stretch/>
        </p:blipFill>
        <p:spPr>
          <a:xfrm>
            <a:off x="545900" y="1371600"/>
            <a:ext cx="1881226" cy="320403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5113025" y="1492250"/>
            <a:ext cx="3218700" cy="13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按下 Push Button 後圖中的 LED 應當亮起，放開 Push Button 後，LED 應當熄滅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 rotWithShape="1">
          <a:blip r:embed="rId4">
            <a:alphaModFix/>
          </a:blip>
          <a:srcRect b="0" l="0" r="60954" t="5347"/>
          <a:stretch/>
        </p:blipFill>
        <p:spPr>
          <a:xfrm>
            <a:off x="2796875" y="1425711"/>
            <a:ext cx="1881226" cy="309579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844963" y="4575625"/>
            <a:ext cx="12831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</a:t>
            </a: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按下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3095925" y="4521500"/>
            <a:ext cx="12831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</a:t>
            </a: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放開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/>
        </p:nvSpPr>
        <p:spPr>
          <a:xfrm>
            <a:off x="357925" y="261675"/>
            <a:ext cx="4570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實驗一  </a:t>
            </a: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正確結果</a:t>
            </a:r>
            <a:endParaRPr b="1" sz="3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357925" y="818175"/>
            <a:ext cx="4132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Slide Switch</a:t>
            </a: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: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42499" l="36347" r="44193" t="23522"/>
          <a:stretch/>
        </p:blipFill>
        <p:spPr>
          <a:xfrm>
            <a:off x="437150" y="1375575"/>
            <a:ext cx="2468448" cy="242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4">
            <a:alphaModFix/>
          </a:blip>
          <a:srcRect b="41958" l="36467" r="44289" t="23505"/>
          <a:stretch/>
        </p:blipFill>
        <p:spPr>
          <a:xfrm>
            <a:off x="3155700" y="1375575"/>
            <a:ext cx="2401498" cy="24244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470625" y="3857300"/>
            <a:ext cx="24015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</a:t>
            </a:r>
            <a:r>
              <a:rPr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Slide Switch 滑向左邊</a:t>
            </a:r>
            <a:endParaRPr sz="16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3155700" y="3857300"/>
            <a:ext cx="24015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</a:t>
            </a:r>
            <a:r>
              <a:rPr lang="zh-TW" sz="16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Slide Switch 滑向右邊</a:t>
            </a:r>
            <a:endParaRPr sz="16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5689375" y="1459625"/>
            <a:ext cx="3218700" cy="13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不論何時都一定有一個LED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亮起，另一個熄滅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/>
        </p:nvSpPr>
        <p:spPr>
          <a:xfrm>
            <a:off x="357925" y="348675"/>
            <a:ext cx="4570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實驗二（</a:t>
            </a: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二極體</a:t>
            </a: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）</a:t>
            </a:r>
            <a:endParaRPr b="1" sz="3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4250" y="1596325"/>
            <a:ext cx="4809975" cy="330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435575" y="1106950"/>
            <a:ext cx="66435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本</a:t>
            </a:r>
            <a:r>
              <a:rPr lang="zh-TW" sz="1800">
                <a:solidFill>
                  <a:schemeClr val="dk2"/>
                </a:solidFill>
              </a:rPr>
              <a:t>實驗主要是爲了實作“半導體”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主要為實驗半導體何種情況下可以導通/不能導通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4805557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/>
        </p:nvSpPr>
        <p:spPr>
          <a:xfrm>
            <a:off x="5031425" y="394075"/>
            <a:ext cx="3843000" cy="26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TW" sz="1800" u="none" cap="none" strike="noStrike">
                <a:solidFill>
                  <a:schemeClr val="dk1"/>
                </a:solidFill>
              </a:rPr>
              <a:t>注意事項</a:t>
            </a:r>
            <a:r>
              <a:rPr b="1" lang="zh-TW" sz="1800">
                <a:solidFill>
                  <a:schemeClr val="dk1"/>
                </a:solidFill>
              </a:rPr>
              <a:t>：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zh-TW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要注意二極體放置的方向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zh-TW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材料不夠用的話可以拆掉實驗</a:t>
            </a:r>
            <a:r>
              <a:rPr lang="zh-TW" sz="1800">
                <a:solidFill>
                  <a:schemeClr val="dk1"/>
                </a:solidFill>
              </a:rPr>
              <a:t>一</a:t>
            </a:r>
            <a:r>
              <a:rPr b="0" i="0" lang="zh-TW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的電路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zh-TW" sz="1800">
                <a:solidFill>
                  <a:schemeClr val="dk1"/>
                </a:solidFill>
              </a:rPr>
              <a:t>可以參考圖中的導線顔色，黑色為負極，紅色為正極。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 rotWithShape="1">
          <a:blip r:embed="rId4">
            <a:alphaModFix/>
          </a:blip>
          <a:srcRect b="0" l="0" r="0" t="32175"/>
          <a:stretch/>
        </p:blipFill>
        <p:spPr>
          <a:xfrm>
            <a:off x="5265725" y="3165600"/>
            <a:ext cx="3511925" cy="137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/>
        </p:nvSpPr>
        <p:spPr>
          <a:xfrm>
            <a:off x="1622425" y="972150"/>
            <a:ext cx="2044500" cy="4131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595959"/>
                </a:solidFill>
              </a:rPr>
              <a:t>圖中LED長腳為正</a:t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117" name="Google Shape;117;p19"/>
          <p:cNvSpPr/>
          <p:nvPr/>
        </p:nvSpPr>
        <p:spPr>
          <a:xfrm rot="5400000">
            <a:off x="3245425" y="1382675"/>
            <a:ext cx="418800" cy="4242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 flipH="1" rot="-5400000">
            <a:off x="1613575" y="1394225"/>
            <a:ext cx="448800" cy="431100"/>
          </a:xfrm>
          <a:prstGeom prst="bentUpArrow">
            <a:avLst>
              <a:gd fmla="val 27411" name="adj1"/>
              <a:gd fmla="val 29151" name="adj2"/>
              <a:gd fmla="val 37101" name="adj3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/>
        </p:nvSpPr>
        <p:spPr>
          <a:xfrm>
            <a:off x="357925" y="348675"/>
            <a:ext cx="4570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實驗二  </a:t>
            </a: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正確結果</a:t>
            </a:r>
            <a:endParaRPr b="1" sz="3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7019" l="14002" r="49542" t="25032"/>
          <a:stretch/>
        </p:blipFill>
        <p:spPr>
          <a:xfrm>
            <a:off x="458900" y="1277725"/>
            <a:ext cx="3110477" cy="326117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/>
        </p:nvSpPr>
        <p:spPr>
          <a:xfrm>
            <a:off x="3699400" y="1298375"/>
            <a:ext cx="41649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一個 LED 會亮起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另一個 LED 則不會亮起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原因：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其中一個二極體 P 和 N 面相反，所以不導通，那個線路上的 LED 自然不會亮起。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7175" y="793712"/>
            <a:ext cx="4445100" cy="35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/>
        </p:nvSpPr>
        <p:spPr>
          <a:xfrm>
            <a:off x="357925" y="348675"/>
            <a:ext cx="4570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實驗三（</a:t>
            </a: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電容</a:t>
            </a:r>
            <a:r>
              <a:rPr b="1" lang="zh-TW" sz="3000">
                <a:latin typeface="Microsoft JhengHei"/>
                <a:ea typeface="Microsoft JhengHei"/>
                <a:cs typeface="Microsoft JhengHei"/>
                <a:sym typeface="Microsoft JhengHei"/>
              </a:rPr>
              <a:t>）</a:t>
            </a:r>
            <a:endParaRPr b="1" sz="30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357925" y="1285163"/>
            <a:ext cx="48801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主要的目的是</a:t>
            </a: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學習</a:t>
            </a: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電容</a:t>
            </a: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的使用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透過滑動開關來使電容充放電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357925" y="2183725"/>
            <a:ext cx="46389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電容充電時間和電容值有關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本次使用的電容充電和放電的時間只有短短的幾十毫秒</a:t>
            </a:r>
            <a:endParaRPr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